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8288000" cy="10287000"/>
  <p:notesSz cx="6858000" cy="9144000"/>
  <p:embeddedFontLst>
    <p:embeddedFont>
      <p:font typeface="Dela Gothic One" panose="020B0604020202020204" charset="-128"/>
      <p:regular r:id="rId10"/>
    </p:embeddedFont>
    <p:embeddedFont>
      <p:font typeface="DM Sans" pitchFamily="2" charset="0"/>
      <p:regular r:id="rId11"/>
    </p:embeddedFont>
    <p:embeddedFont>
      <p:font typeface="DM Sans Bold" charset="0"/>
      <p:regular r:id="rId1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vish Saluja" userId="060b0bb02ef3242d" providerId="LiveId" clId="{E64EBFAF-0E79-4FD3-B108-EB32B0F63C8E}"/>
    <pc:docChg chg="undo redo custSel modSld">
      <pc:chgData name="Avish Saluja" userId="060b0bb02ef3242d" providerId="LiveId" clId="{E64EBFAF-0E79-4FD3-B108-EB32B0F63C8E}" dt="2025-07-16T17:11:52.676" v="125" actId="255"/>
      <pc:docMkLst>
        <pc:docMk/>
      </pc:docMkLst>
      <pc:sldChg chg="modSp mod">
        <pc:chgData name="Avish Saluja" userId="060b0bb02ef3242d" providerId="LiveId" clId="{E64EBFAF-0E79-4FD3-B108-EB32B0F63C8E}" dt="2025-07-01T15:59:57.238" v="6" actId="1076"/>
        <pc:sldMkLst>
          <pc:docMk/>
          <pc:sldMk cId="0" sldId="259"/>
        </pc:sldMkLst>
        <pc:spChg chg="mod">
          <ac:chgData name="Avish Saluja" userId="060b0bb02ef3242d" providerId="LiveId" clId="{E64EBFAF-0E79-4FD3-B108-EB32B0F63C8E}" dt="2025-07-01T15:59:53.031" v="5" actId="1076"/>
          <ac:spMkLst>
            <pc:docMk/>
            <pc:sldMk cId="0" sldId="259"/>
            <ac:spMk id="16" creationId="{00000000-0000-0000-0000-000000000000}"/>
          </ac:spMkLst>
        </pc:spChg>
        <pc:spChg chg="mod">
          <ac:chgData name="Avish Saluja" userId="060b0bb02ef3242d" providerId="LiveId" clId="{E64EBFAF-0E79-4FD3-B108-EB32B0F63C8E}" dt="2025-07-01T15:59:40.860" v="4" actId="1076"/>
          <ac:spMkLst>
            <pc:docMk/>
            <pc:sldMk cId="0" sldId="259"/>
            <ac:spMk id="17" creationId="{00000000-0000-0000-0000-000000000000}"/>
          </ac:spMkLst>
        </pc:spChg>
        <pc:grpChg chg="mod">
          <ac:chgData name="Avish Saluja" userId="060b0bb02ef3242d" providerId="LiveId" clId="{E64EBFAF-0E79-4FD3-B108-EB32B0F63C8E}" dt="2025-07-01T15:59:34.890" v="3" actId="1076"/>
          <ac:grpSpMkLst>
            <pc:docMk/>
            <pc:sldMk cId="0" sldId="259"/>
            <ac:grpSpMk id="4" creationId="{00000000-0000-0000-0000-000000000000}"/>
          </ac:grpSpMkLst>
        </pc:grpChg>
        <pc:grpChg chg="mod">
          <ac:chgData name="Avish Saluja" userId="060b0bb02ef3242d" providerId="LiveId" clId="{E64EBFAF-0E79-4FD3-B108-EB32B0F63C8E}" dt="2025-07-01T15:59:57.238" v="6" actId="1076"/>
          <ac:grpSpMkLst>
            <pc:docMk/>
            <pc:sldMk cId="0" sldId="259"/>
            <ac:grpSpMk id="14" creationId="{00000000-0000-0000-0000-000000000000}"/>
          </ac:grpSpMkLst>
        </pc:grpChg>
      </pc:sldChg>
      <pc:sldChg chg="modSp mod">
        <pc:chgData name="Avish Saluja" userId="060b0bb02ef3242d" providerId="LiveId" clId="{E64EBFAF-0E79-4FD3-B108-EB32B0F63C8E}" dt="2025-07-16T17:11:52.676" v="125" actId="255"/>
        <pc:sldMkLst>
          <pc:docMk/>
          <pc:sldMk cId="0" sldId="262"/>
        </pc:sldMkLst>
        <pc:spChg chg="mod">
          <ac:chgData name="Avish Saluja" userId="060b0bb02ef3242d" providerId="LiveId" clId="{E64EBFAF-0E79-4FD3-B108-EB32B0F63C8E}" dt="2025-07-16T17:05:14.540" v="13" actId="1076"/>
          <ac:spMkLst>
            <pc:docMk/>
            <pc:sldMk cId="0" sldId="262"/>
            <ac:spMk id="6" creationId="{00000000-0000-0000-0000-000000000000}"/>
          </ac:spMkLst>
        </pc:spChg>
        <pc:spChg chg="mod">
          <ac:chgData name="Avish Saluja" userId="060b0bb02ef3242d" providerId="LiveId" clId="{E64EBFAF-0E79-4FD3-B108-EB32B0F63C8E}" dt="2025-07-16T17:06:36.259" v="23" actId="113"/>
          <ac:spMkLst>
            <pc:docMk/>
            <pc:sldMk cId="0" sldId="262"/>
            <ac:spMk id="7" creationId="{00000000-0000-0000-0000-000000000000}"/>
          </ac:spMkLst>
        </pc:spChg>
        <pc:spChg chg="mod">
          <ac:chgData name="Avish Saluja" userId="060b0bb02ef3242d" providerId="LiveId" clId="{E64EBFAF-0E79-4FD3-B108-EB32B0F63C8E}" dt="2025-07-16T17:11:52.676" v="125" actId="255"/>
          <ac:spMkLst>
            <pc:docMk/>
            <pc:sldMk cId="0" sldId="262"/>
            <ac:spMk id="8" creationId="{00000000-0000-0000-0000-000000000000}"/>
          </ac:spMkLst>
        </pc:spChg>
        <pc:spChg chg="mod">
          <ac:chgData name="Avish Saluja" userId="060b0bb02ef3242d" providerId="LiveId" clId="{E64EBFAF-0E79-4FD3-B108-EB32B0F63C8E}" dt="2025-07-16T17:06:49.995" v="24" actId="1076"/>
          <ac:spMkLst>
            <pc:docMk/>
            <pc:sldMk cId="0" sldId="262"/>
            <ac:spMk id="9" creationId="{00000000-0000-0000-0000-000000000000}"/>
          </ac:spMkLst>
        </pc:spChg>
        <pc:spChg chg="mod">
          <ac:chgData name="Avish Saluja" userId="060b0bb02ef3242d" providerId="LiveId" clId="{E64EBFAF-0E79-4FD3-B108-EB32B0F63C8E}" dt="2025-07-16T17:08:35.503" v="70" actId="20577"/>
          <ac:spMkLst>
            <pc:docMk/>
            <pc:sldMk cId="0" sldId="262"/>
            <ac:spMk id="10" creationId="{00000000-0000-0000-0000-000000000000}"/>
          </ac:spMkLst>
        </pc:spChg>
        <pc:spChg chg="mod">
          <ac:chgData name="Avish Saluja" userId="060b0bb02ef3242d" providerId="LiveId" clId="{E64EBFAF-0E79-4FD3-B108-EB32B0F63C8E}" dt="2025-07-16T17:07:10.282" v="27" actId="1076"/>
          <ac:spMkLst>
            <pc:docMk/>
            <pc:sldMk cId="0" sldId="262"/>
            <ac:spMk id="11" creationId="{00000000-0000-0000-0000-000000000000}"/>
          </ac:spMkLst>
        </pc:spChg>
        <pc:spChg chg="mod">
          <ac:chgData name="Avish Saluja" userId="060b0bb02ef3242d" providerId="LiveId" clId="{E64EBFAF-0E79-4FD3-B108-EB32B0F63C8E}" dt="2025-07-16T17:09:58.035" v="101" actId="1076"/>
          <ac:spMkLst>
            <pc:docMk/>
            <pc:sldMk cId="0" sldId="262"/>
            <ac:spMk id="12" creationId="{00000000-0000-0000-0000-000000000000}"/>
          </ac:spMkLst>
        </pc:spChg>
        <pc:spChg chg="mod">
          <ac:chgData name="Avish Saluja" userId="060b0bb02ef3242d" providerId="LiveId" clId="{E64EBFAF-0E79-4FD3-B108-EB32B0F63C8E}" dt="2025-07-16T17:10:21.772" v="103" actId="1076"/>
          <ac:spMkLst>
            <pc:docMk/>
            <pc:sldMk cId="0" sldId="262"/>
            <ac:spMk id="13" creationId="{00000000-0000-0000-0000-000000000000}"/>
          </ac:spMkLst>
        </pc:spChg>
        <pc:spChg chg="mod">
          <ac:chgData name="Avish Saluja" userId="060b0bb02ef3242d" providerId="LiveId" clId="{E64EBFAF-0E79-4FD3-B108-EB32B0F63C8E}" dt="2025-07-16T17:10:41.847" v="105" actId="1076"/>
          <ac:spMkLst>
            <pc:docMk/>
            <pc:sldMk cId="0" sldId="262"/>
            <ac:spMk id="14" creationId="{00000000-0000-0000-0000-000000000000}"/>
          </ac:spMkLst>
        </pc:spChg>
        <pc:spChg chg="mod">
          <ac:chgData name="Avish Saluja" userId="060b0bb02ef3242d" providerId="LiveId" clId="{E64EBFAF-0E79-4FD3-B108-EB32B0F63C8E}" dt="2025-07-16T17:07:53.867" v="31" actId="1076"/>
          <ac:spMkLst>
            <pc:docMk/>
            <pc:sldMk cId="0" sldId="262"/>
            <ac:spMk id="15" creationId="{00000000-0000-0000-0000-000000000000}"/>
          </ac:spMkLst>
        </pc:spChg>
        <pc:spChg chg="mod">
          <ac:chgData name="Avish Saluja" userId="060b0bb02ef3242d" providerId="LiveId" clId="{E64EBFAF-0E79-4FD3-B108-EB32B0F63C8E}" dt="2025-07-16T17:09:36.344" v="98" actId="1076"/>
          <ac:spMkLst>
            <pc:docMk/>
            <pc:sldMk cId="0" sldId="262"/>
            <ac:spMk id="16" creationId="{00000000-0000-0000-0000-000000000000}"/>
          </ac:spMkLst>
        </pc:spChg>
        <pc:spChg chg="mod">
          <ac:chgData name="Avish Saluja" userId="060b0bb02ef3242d" providerId="LiveId" clId="{E64EBFAF-0E79-4FD3-B108-EB32B0F63C8E}" dt="2025-07-16T17:09:47.621" v="99" actId="1076"/>
          <ac:spMkLst>
            <pc:docMk/>
            <pc:sldMk cId="0" sldId="262"/>
            <ac:spMk id="17" creationId="{00000000-0000-0000-0000-000000000000}"/>
          </ac:spMkLst>
        </pc:spChg>
        <pc:grpChg chg="mod">
          <ac:chgData name="Avish Saluja" userId="060b0bb02ef3242d" providerId="LiveId" clId="{E64EBFAF-0E79-4FD3-B108-EB32B0F63C8E}" dt="2025-07-16T17:09:14.910" v="96" actId="1076"/>
          <ac:grpSpMkLst>
            <pc:docMk/>
            <pc:sldMk cId="0" sldId="262"/>
            <ac:grpSpMk id="4" creationId="{00000000-0000-0000-0000-000000000000}"/>
          </ac:grpSpMkLst>
        </pc:gr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16.07.2025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</a:p>
          <a:p>
            <a:endParaRPr lang="en-US"/>
          </a:p>
          <a:p>
            <a:r>
              <a:rPr lang="en-US"/>
              <a:t>1</a:t>
            </a:r>
          </a:p>
          <a:p>
            <a:endParaRPr lang="en-US"/>
          </a:p>
          <a:p>
            <a:r>
              <a:rPr lang="en-US"/>
              <a:t>‹#›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</a:p>
          <a:p>
            <a:endParaRPr lang="en-US"/>
          </a:p>
          <a:p>
            <a:r>
              <a:rPr lang="en-US"/>
              <a:t>2</a:t>
            </a:r>
          </a:p>
          <a:p>
            <a:endParaRPr lang="en-US"/>
          </a:p>
          <a:p>
            <a:r>
              <a:rPr lang="en-US"/>
              <a:t>‹#›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</a:p>
          <a:p>
            <a:endParaRPr lang="en-US"/>
          </a:p>
          <a:p>
            <a:r>
              <a:rPr lang="en-US"/>
              <a:t>3</a:t>
            </a:r>
          </a:p>
          <a:p>
            <a:endParaRPr lang="en-US"/>
          </a:p>
          <a:p>
            <a:r>
              <a:rPr lang="en-US"/>
              <a:t>‹#›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</a:p>
          <a:p>
            <a:endParaRPr lang="en-US"/>
          </a:p>
          <a:p>
            <a:r>
              <a:rPr lang="en-US"/>
              <a:t>4</a:t>
            </a:r>
          </a:p>
          <a:p>
            <a:endParaRPr lang="en-US"/>
          </a:p>
          <a:p>
            <a:r>
              <a:rPr lang="en-US"/>
              <a:t>‹#›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</a:p>
          <a:p>
            <a:endParaRPr lang="en-US"/>
          </a:p>
          <a:p>
            <a:r>
              <a:rPr lang="en-US"/>
              <a:t>5</a:t>
            </a:r>
          </a:p>
          <a:p>
            <a:endParaRPr lang="en-US"/>
          </a:p>
          <a:p>
            <a:r>
              <a:rPr lang="en-US"/>
              <a:t>‹#›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</a:p>
          <a:p>
            <a:endParaRPr lang="en-US"/>
          </a:p>
          <a:p>
            <a:r>
              <a:rPr lang="en-US"/>
              <a:t>7</a:t>
            </a:r>
          </a:p>
          <a:p>
            <a:endParaRPr lang="en-US"/>
          </a:p>
          <a:p>
            <a:r>
              <a:rPr lang="en-US"/>
              <a:t>‹#›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.png"/><Relationship Id="rId7" Type="http://schemas.openxmlformats.org/officeDocument/2006/relationships/image" Target="../media/image25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svg"/><Relationship Id="rId4" Type="http://schemas.openxmlformats.org/officeDocument/2006/relationships/image" Target="../media/image22.png"/><Relationship Id="rId9" Type="http://schemas.openxmlformats.org/officeDocument/2006/relationships/image" Target="../media/image27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A0A0A">
                <a:alpha val="81176"/>
              </a:srgbClr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947886" y="2952899"/>
            <a:ext cx="9534228" cy="1838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562">
                <a:solidFill>
                  <a:srgbClr val="FAEBEB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Library Management System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47886" y="5440116"/>
            <a:ext cx="9534228" cy="13763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5"/>
              </a:lnSpc>
            </a:pPr>
            <a:r>
              <a:rPr lang="en-US" sz="2499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This presentation introduces our Library Management System, developed in C language for BCA students. It highlights core programming concepts through a practical application.</a:t>
            </a:r>
          </a:p>
        </p:txBody>
      </p: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2039600" y="0"/>
            <a:ext cx="6248400" cy="10287000"/>
            <a:chOff x="0" y="0"/>
            <a:chExt cx="8331200" cy="13716000"/>
          </a:xfrm>
        </p:grpSpPr>
        <p:sp>
          <p:nvSpPr>
            <p:cNvPr id="9" name="Freeform 9" descr="preencoded.png"/>
            <p:cNvSpPr/>
            <p:nvPr/>
          </p:nvSpPr>
          <p:spPr>
            <a:xfrm>
              <a:off x="0" y="0"/>
              <a:ext cx="8331200" cy="13716000"/>
            </a:xfrm>
            <a:custGeom>
              <a:avLst/>
              <a:gdLst/>
              <a:ahLst/>
              <a:cxnLst/>
              <a:rect l="l" t="t" r="r" b="b"/>
              <a:pathLst>
                <a:path w="8331200" h="13716000">
                  <a:moveTo>
                    <a:pt x="0" y="0"/>
                  </a:moveTo>
                  <a:lnTo>
                    <a:pt x="8331200" y="0"/>
                  </a:lnTo>
                  <a:lnTo>
                    <a:pt x="83312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4878" r="-4878"/>
              </a:stretch>
            </a:blipFill>
          </p:spPr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A0A0A">
                <a:alpha val="81176"/>
              </a:srgbClr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1430000" y="0"/>
            <a:ext cx="6858000" cy="10287000"/>
            <a:chOff x="0" y="0"/>
            <a:chExt cx="9144000" cy="13716000"/>
          </a:xfrm>
        </p:grpSpPr>
        <p:sp>
          <p:nvSpPr>
            <p:cNvPr id="7" name="Freeform 7" descr="preencoded.png"/>
            <p:cNvSpPr/>
            <p:nvPr/>
          </p:nvSpPr>
          <p:spPr>
            <a:xfrm>
              <a:off x="0" y="0"/>
              <a:ext cx="9144000" cy="13716000"/>
            </a:xfrm>
            <a:custGeom>
              <a:avLst/>
              <a:gdLst/>
              <a:ahLst/>
              <a:cxnLst/>
              <a:rect l="l" t="t" r="r" b="b"/>
              <a:pathLst>
                <a:path w="9144000" h="13716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947886" y="1345704"/>
            <a:ext cx="9534228" cy="1838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562">
                <a:solidFill>
                  <a:srgbClr val="FAEBEB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Introduction to the Project</a:t>
            </a:r>
          </a:p>
        </p:txBody>
      </p:sp>
      <p:sp>
        <p:nvSpPr>
          <p:cNvPr id="9" name="Freeform 9"/>
          <p:cNvSpPr/>
          <p:nvPr/>
        </p:nvSpPr>
        <p:spPr>
          <a:xfrm>
            <a:off x="943124" y="3586014"/>
            <a:ext cx="618840" cy="618840"/>
          </a:xfrm>
          <a:custGeom>
            <a:avLst/>
            <a:gdLst/>
            <a:ahLst/>
            <a:cxnLst/>
            <a:rect l="l" t="t" r="r" b="b"/>
            <a:pathLst>
              <a:path w="618840" h="618840">
                <a:moveTo>
                  <a:pt x="0" y="0"/>
                </a:moveTo>
                <a:lnTo>
                  <a:pt x="618840" y="0"/>
                </a:lnTo>
                <a:lnTo>
                  <a:pt x="618840" y="618840"/>
                </a:lnTo>
                <a:lnTo>
                  <a:pt x="0" y="61884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827907" y="3626644"/>
            <a:ext cx="3717875" cy="947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750">
                <a:solidFill>
                  <a:srgbClr val="FFE5E5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Core Functionality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827907" y="4584352"/>
            <a:ext cx="3717875" cy="1019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This project is a Library Management System.</a:t>
            </a:r>
          </a:p>
        </p:txBody>
      </p:sp>
      <p:sp>
        <p:nvSpPr>
          <p:cNvPr id="12" name="Freeform 12"/>
          <p:cNvSpPr/>
          <p:nvPr/>
        </p:nvSpPr>
        <p:spPr>
          <a:xfrm>
            <a:off x="5879455" y="3586014"/>
            <a:ext cx="618840" cy="618840"/>
          </a:xfrm>
          <a:custGeom>
            <a:avLst/>
            <a:gdLst/>
            <a:ahLst/>
            <a:cxnLst/>
            <a:rect l="l" t="t" r="r" b="b"/>
            <a:pathLst>
              <a:path w="618840" h="618840">
                <a:moveTo>
                  <a:pt x="0" y="0"/>
                </a:moveTo>
                <a:lnTo>
                  <a:pt x="618840" y="0"/>
                </a:lnTo>
                <a:lnTo>
                  <a:pt x="618840" y="618840"/>
                </a:lnTo>
                <a:lnTo>
                  <a:pt x="0" y="61884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6764239" y="3626644"/>
            <a:ext cx="3717875" cy="947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750">
                <a:solidFill>
                  <a:srgbClr val="FFE5E5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C Language Development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764239" y="4584352"/>
            <a:ext cx="3717875" cy="1019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Developed using the C programming language.</a:t>
            </a:r>
          </a:p>
        </p:txBody>
      </p:sp>
      <p:sp>
        <p:nvSpPr>
          <p:cNvPr id="15" name="Freeform 15"/>
          <p:cNvSpPr/>
          <p:nvPr/>
        </p:nvSpPr>
        <p:spPr>
          <a:xfrm>
            <a:off x="943124" y="6140351"/>
            <a:ext cx="618840" cy="618840"/>
          </a:xfrm>
          <a:custGeom>
            <a:avLst/>
            <a:gdLst/>
            <a:ahLst/>
            <a:cxnLst/>
            <a:rect l="l" t="t" r="r" b="b"/>
            <a:pathLst>
              <a:path w="618840" h="618840">
                <a:moveTo>
                  <a:pt x="0" y="0"/>
                </a:moveTo>
                <a:lnTo>
                  <a:pt x="618840" y="0"/>
                </a:lnTo>
                <a:lnTo>
                  <a:pt x="618840" y="618840"/>
                </a:lnTo>
                <a:lnTo>
                  <a:pt x="0" y="61884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1827907" y="6180981"/>
            <a:ext cx="4908054" cy="5024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750">
                <a:solidFill>
                  <a:srgbClr val="FFE5E5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Fundamental Concepts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827907" y="6693396"/>
            <a:ext cx="8654206" cy="5857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It demonstrates structures, file handling, and basic I/O.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47886" y="7431435"/>
            <a:ext cx="9534228" cy="14525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This system showcases how C can manage data efficiently, a crucial skill for computer science students. It provides a foundational understanding of practical software development.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A0A0A">
                <a:alpha val="81176"/>
              </a:srgbClr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812826" y="636389"/>
            <a:ext cx="12063782" cy="8720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562">
                <a:solidFill>
                  <a:srgbClr val="FAEBEB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Key Features Overview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947886" y="2575024"/>
            <a:ext cx="677019" cy="677019"/>
            <a:chOff x="0" y="0"/>
            <a:chExt cx="902692" cy="902692"/>
          </a:xfrm>
        </p:grpSpPr>
        <p:sp>
          <p:nvSpPr>
            <p:cNvPr id="8" name="Freeform 8" descr="preencoded.png"/>
            <p:cNvSpPr/>
            <p:nvPr/>
          </p:nvSpPr>
          <p:spPr>
            <a:xfrm>
              <a:off x="0" y="0"/>
              <a:ext cx="902716" cy="902716"/>
            </a:xfrm>
            <a:custGeom>
              <a:avLst/>
              <a:gdLst/>
              <a:ahLst/>
              <a:cxnLst/>
              <a:rect l="l" t="t" r="r" b="b"/>
              <a:pathLst>
                <a:path w="902716" h="902716">
                  <a:moveTo>
                    <a:pt x="0" y="0"/>
                  </a:moveTo>
                  <a:lnTo>
                    <a:pt x="902716" y="0"/>
                  </a:lnTo>
                  <a:lnTo>
                    <a:pt x="902716" y="902716"/>
                  </a:lnTo>
                  <a:lnTo>
                    <a:pt x="0" y="9027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2" b="2"/>
              </a:stretch>
            </a:blipFill>
          </p:spPr>
        </p:sp>
      </p:grpSp>
      <p:sp>
        <p:nvSpPr>
          <p:cNvPr id="9" name="TextBox 9"/>
          <p:cNvSpPr txBox="1"/>
          <p:nvPr/>
        </p:nvSpPr>
        <p:spPr>
          <a:xfrm>
            <a:off x="947886" y="3465611"/>
            <a:ext cx="3563391" cy="5024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750">
                <a:solidFill>
                  <a:srgbClr val="FFE5E5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Add a Book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47886" y="3978027"/>
            <a:ext cx="3844230" cy="5857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Easily add new book records.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5130552" y="2575024"/>
            <a:ext cx="677019" cy="677019"/>
            <a:chOff x="0" y="0"/>
            <a:chExt cx="902692" cy="902692"/>
          </a:xfrm>
        </p:grpSpPr>
        <p:sp>
          <p:nvSpPr>
            <p:cNvPr id="12" name="Freeform 12" descr="preencoded.png"/>
            <p:cNvSpPr/>
            <p:nvPr/>
          </p:nvSpPr>
          <p:spPr>
            <a:xfrm>
              <a:off x="0" y="0"/>
              <a:ext cx="902716" cy="902716"/>
            </a:xfrm>
            <a:custGeom>
              <a:avLst/>
              <a:gdLst/>
              <a:ahLst/>
              <a:cxnLst/>
              <a:rect l="l" t="t" r="r" b="b"/>
              <a:pathLst>
                <a:path w="902716" h="902716">
                  <a:moveTo>
                    <a:pt x="0" y="0"/>
                  </a:moveTo>
                  <a:lnTo>
                    <a:pt x="902716" y="0"/>
                  </a:lnTo>
                  <a:lnTo>
                    <a:pt x="902716" y="902716"/>
                  </a:lnTo>
                  <a:lnTo>
                    <a:pt x="0" y="9027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r="2" b="2"/>
              </a:stretch>
            </a:blipFill>
          </p:spPr>
        </p:sp>
      </p:grpSp>
      <p:sp>
        <p:nvSpPr>
          <p:cNvPr id="13" name="TextBox 13"/>
          <p:cNvSpPr txBox="1"/>
          <p:nvPr/>
        </p:nvSpPr>
        <p:spPr>
          <a:xfrm>
            <a:off x="5130552" y="3465611"/>
            <a:ext cx="3639591" cy="5024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750">
                <a:solidFill>
                  <a:srgbClr val="FFE5E5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Display All Books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130552" y="3978027"/>
            <a:ext cx="3844230" cy="5857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View the entire book catalog.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9313217" y="2575024"/>
            <a:ext cx="677019" cy="677019"/>
            <a:chOff x="0" y="0"/>
            <a:chExt cx="902692" cy="902692"/>
          </a:xfrm>
        </p:grpSpPr>
        <p:sp>
          <p:nvSpPr>
            <p:cNvPr id="16" name="Freeform 16" descr="preencoded.png"/>
            <p:cNvSpPr/>
            <p:nvPr/>
          </p:nvSpPr>
          <p:spPr>
            <a:xfrm>
              <a:off x="0" y="0"/>
              <a:ext cx="902716" cy="902716"/>
            </a:xfrm>
            <a:custGeom>
              <a:avLst/>
              <a:gdLst/>
              <a:ahLst/>
              <a:cxnLst/>
              <a:rect l="l" t="t" r="r" b="b"/>
              <a:pathLst>
                <a:path w="902716" h="902716">
                  <a:moveTo>
                    <a:pt x="0" y="0"/>
                  </a:moveTo>
                  <a:lnTo>
                    <a:pt x="902716" y="0"/>
                  </a:lnTo>
                  <a:lnTo>
                    <a:pt x="902716" y="902716"/>
                  </a:lnTo>
                  <a:lnTo>
                    <a:pt x="0" y="9027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r="2" b="2"/>
              </a:stretch>
            </a:blipFill>
          </p:spPr>
        </p:sp>
      </p:grpSp>
      <p:sp>
        <p:nvSpPr>
          <p:cNvPr id="17" name="TextBox 17"/>
          <p:cNvSpPr txBox="1"/>
          <p:nvPr/>
        </p:nvSpPr>
        <p:spPr>
          <a:xfrm>
            <a:off x="9313217" y="3465611"/>
            <a:ext cx="3563391" cy="5024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750">
                <a:solidFill>
                  <a:srgbClr val="FFE5E5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Search by ID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313217" y="3978027"/>
            <a:ext cx="3844230" cy="1019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Quickly find books by their unique ID.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13495884" y="2575024"/>
            <a:ext cx="677019" cy="677019"/>
            <a:chOff x="0" y="0"/>
            <a:chExt cx="902692" cy="902692"/>
          </a:xfrm>
        </p:grpSpPr>
        <p:sp>
          <p:nvSpPr>
            <p:cNvPr id="20" name="Freeform 20" descr="preencoded.png"/>
            <p:cNvSpPr/>
            <p:nvPr/>
          </p:nvSpPr>
          <p:spPr>
            <a:xfrm>
              <a:off x="0" y="0"/>
              <a:ext cx="902716" cy="902716"/>
            </a:xfrm>
            <a:custGeom>
              <a:avLst/>
              <a:gdLst/>
              <a:ahLst/>
              <a:cxnLst/>
              <a:rect l="l" t="t" r="r" b="b"/>
              <a:pathLst>
                <a:path w="902716" h="902716">
                  <a:moveTo>
                    <a:pt x="0" y="0"/>
                  </a:moveTo>
                  <a:lnTo>
                    <a:pt x="902716" y="0"/>
                  </a:lnTo>
                  <a:lnTo>
                    <a:pt x="902716" y="902716"/>
                  </a:lnTo>
                  <a:lnTo>
                    <a:pt x="0" y="9027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r="2" b="2"/>
              </a:stretch>
            </a:blipFill>
          </p:spPr>
        </p:sp>
      </p:grpSp>
      <p:sp>
        <p:nvSpPr>
          <p:cNvPr id="21" name="TextBox 21"/>
          <p:cNvSpPr txBox="1"/>
          <p:nvPr/>
        </p:nvSpPr>
        <p:spPr>
          <a:xfrm>
            <a:off x="13495884" y="3465611"/>
            <a:ext cx="3844230" cy="947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750">
                <a:solidFill>
                  <a:srgbClr val="FFE5E5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Update Information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3495884" y="4423321"/>
            <a:ext cx="3844230" cy="5857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Modify existing book details.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5045347" y="5406949"/>
            <a:ext cx="677019" cy="677019"/>
            <a:chOff x="0" y="0"/>
            <a:chExt cx="902692" cy="902692"/>
          </a:xfrm>
        </p:grpSpPr>
        <p:sp>
          <p:nvSpPr>
            <p:cNvPr id="24" name="Freeform 24" descr="preencoded.png"/>
            <p:cNvSpPr/>
            <p:nvPr/>
          </p:nvSpPr>
          <p:spPr>
            <a:xfrm>
              <a:off x="0" y="0"/>
              <a:ext cx="902716" cy="902716"/>
            </a:xfrm>
            <a:custGeom>
              <a:avLst/>
              <a:gdLst/>
              <a:ahLst/>
              <a:cxnLst/>
              <a:rect l="l" t="t" r="r" b="b"/>
              <a:pathLst>
                <a:path w="902716" h="902716">
                  <a:moveTo>
                    <a:pt x="0" y="0"/>
                  </a:moveTo>
                  <a:lnTo>
                    <a:pt x="902716" y="0"/>
                  </a:lnTo>
                  <a:lnTo>
                    <a:pt x="902716" y="902716"/>
                  </a:lnTo>
                  <a:lnTo>
                    <a:pt x="0" y="9027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r="2" b="2"/>
              </a:stretch>
            </a:blipFill>
          </p:spPr>
        </p:sp>
      </p:grpSp>
      <p:sp>
        <p:nvSpPr>
          <p:cNvPr id="25" name="TextBox 25"/>
          <p:cNvSpPr txBox="1"/>
          <p:nvPr/>
        </p:nvSpPr>
        <p:spPr>
          <a:xfrm>
            <a:off x="5130552" y="6333753"/>
            <a:ext cx="3563391" cy="5024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750">
                <a:solidFill>
                  <a:srgbClr val="FFE5E5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Delete a Book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5049358" y="6807334"/>
            <a:ext cx="3844230" cy="1019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Remove outdated book entries.</a:t>
            </a:r>
          </a:p>
        </p:txBody>
      </p:sp>
      <p:grpSp>
        <p:nvGrpSpPr>
          <p:cNvPr id="27" name="Group 27"/>
          <p:cNvGrpSpPr/>
          <p:nvPr/>
        </p:nvGrpSpPr>
        <p:grpSpPr>
          <a:xfrm>
            <a:off x="9348434" y="5406949"/>
            <a:ext cx="677019" cy="677019"/>
            <a:chOff x="0" y="0"/>
            <a:chExt cx="902692" cy="902692"/>
          </a:xfrm>
        </p:grpSpPr>
        <p:sp>
          <p:nvSpPr>
            <p:cNvPr id="28" name="Freeform 28" descr="preencoded.png"/>
            <p:cNvSpPr/>
            <p:nvPr/>
          </p:nvSpPr>
          <p:spPr>
            <a:xfrm>
              <a:off x="0" y="0"/>
              <a:ext cx="902716" cy="902716"/>
            </a:xfrm>
            <a:custGeom>
              <a:avLst/>
              <a:gdLst/>
              <a:ahLst/>
              <a:cxnLst/>
              <a:rect l="l" t="t" r="r" b="b"/>
              <a:pathLst>
                <a:path w="902716" h="902716">
                  <a:moveTo>
                    <a:pt x="0" y="0"/>
                  </a:moveTo>
                  <a:lnTo>
                    <a:pt x="902716" y="0"/>
                  </a:lnTo>
                  <a:lnTo>
                    <a:pt x="902716" y="902716"/>
                  </a:lnTo>
                  <a:lnTo>
                    <a:pt x="0" y="9027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r="2" b="2"/>
              </a:stretch>
            </a:blipFill>
          </p:spPr>
        </p:sp>
      </p:grpSp>
      <p:sp>
        <p:nvSpPr>
          <p:cNvPr id="29" name="TextBox 29"/>
          <p:cNvSpPr txBox="1"/>
          <p:nvPr/>
        </p:nvSpPr>
        <p:spPr>
          <a:xfrm>
            <a:off x="9348434" y="6387106"/>
            <a:ext cx="3563391" cy="5024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750">
                <a:solidFill>
                  <a:srgbClr val="FFE5E5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Save Data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9313217" y="6941326"/>
            <a:ext cx="3844230" cy="5857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Utilizes robust file handling.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836889" y="8297425"/>
            <a:ext cx="16392228" cy="8985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3"/>
              </a:lnSpc>
            </a:pPr>
            <a:r>
              <a:rPr lang="en-US" sz="2400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These features cover essential CRUD operations, providing a complete and functional library management experience. Each function is designed for user-friendly interaction.</a:t>
            </a:r>
          </a:p>
        </p:txBody>
      </p:sp>
      <p:grpSp>
        <p:nvGrpSpPr>
          <p:cNvPr id="32" name="Group 32"/>
          <p:cNvGrpSpPr>
            <a:grpSpLocks noChangeAspect="1"/>
          </p:cNvGrpSpPr>
          <p:nvPr/>
        </p:nvGrpSpPr>
        <p:grpSpPr>
          <a:xfrm>
            <a:off x="859181" y="5513125"/>
            <a:ext cx="677019" cy="677019"/>
            <a:chOff x="0" y="0"/>
            <a:chExt cx="902692" cy="902692"/>
          </a:xfrm>
        </p:grpSpPr>
        <p:sp>
          <p:nvSpPr>
            <p:cNvPr id="33" name="Freeform 33" descr="preencoded.png"/>
            <p:cNvSpPr/>
            <p:nvPr/>
          </p:nvSpPr>
          <p:spPr>
            <a:xfrm>
              <a:off x="0" y="0"/>
              <a:ext cx="902716" cy="902716"/>
            </a:xfrm>
            <a:custGeom>
              <a:avLst/>
              <a:gdLst/>
              <a:ahLst/>
              <a:cxnLst/>
              <a:rect l="l" t="t" r="r" b="b"/>
              <a:pathLst>
                <a:path w="902716" h="902716">
                  <a:moveTo>
                    <a:pt x="0" y="0"/>
                  </a:moveTo>
                  <a:lnTo>
                    <a:pt x="902716" y="0"/>
                  </a:lnTo>
                  <a:lnTo>
                    <a:pt x="902716" y="902716"/>
                  </a:lnTo>
                  <a:lnTo>
                    <a:pt x="0" y="9027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r="2" b="2"/>
              </a:stretch>
            </a:blipFill>
          </p:spPr>
        </p:sp>
      </p:grpSp>
      <p:sp>
        <p:nvSpPr>
          <p:cNvPr id="34" name="TextBox 34"/>
          <p:cNvSpPr txBox="1"/>
          <p:nvPr/>
        </p:nvSpPr>
        <p:spPr>
          <a:xfrm>
            <a:off x="859181" y="6417109"/>
            <a:ext cx="2494359" cy="2355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50"/>
              </a:lnSpc>
            </a:pPr>
            <a:r>
              <a:rPr lang="en-US" sz="2750">
                <a:solidFill>
                  <a:srgbClr val="FFE5E5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Issue Book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859181" y="6887973"/>
            <a:ext cx="3407688" cy="5874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49"/>
              </a:lnSpc>
            </a:pPr>
            <a:r>
              <a:rPr lang="en-US" sz="2129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Record the issuance of books to library patrons, tracking availability.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A0A0A">
                <a:alpha val="81176"/>
              </a:srgbClr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1430000" y="0"/>
            <a:ext cx="6858000" cy="10287000"/>
            <a:chOff x="0" y="0"/>
            <a:chExt cx="9144000" cy="13716000"/>
          </a:xfrm>
        </p:grpSpPr>
        <p:sp>
          <p:nvSpPr>
            <p:cNvPr id="7" name="Freeform 7" descr="preencoded.png"/>
            <p:cNvSpPr/>
            <p:nvPr/>
          </p:nvSpPr>
          <p:spPr>
            <a:xfrm>
              <a:off x="0" y="0"/>
              <a:ext cx="9144000" cy="13716000"/>
            </a:xfrm>
            <a:custGeom>
              <a:avLst/>
              <a:gdLst/>
              <a:ahLst/>
              <a:cxnLst/>
              <a:rect l="l" t="t" r="r" b="b"/>
              <a:pathLst>
                <a:path w="9144000" h="13716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1019322" y="526108"/>
            <a:ext cx="9049941" cy="9480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562">
                <a:solidFill>
                  <a:srgbClr val="FAEBEB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Technologies Utilized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2352450"/>
            <a:ext cx="9534228" cy="942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5"/>
              </a:lnSpc>
            </a:pPr>
            <a:r>
              <a:rPr lang="en-US" sz="2499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The project is primarily developed in C. It uses standard file I/O functions. This ensures cross-platform compatibility. The program runs on Windows.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1019324" y="3809775"/>
            <a:ext cx="677019" cy="677019"/>
            <a:chOff x="0" y="0"/>
            <a:chExt cx="902692" cy="902692"/>
          </a:xfrm>
        </p:grpSpPr>
        <p:sp>
          <p:nvSpPr>
            <p:cNvPr id="11" name="Freeform 11" descr="preencoded.png"/>
            <p:cNvSpPr/>
            <p:nvPr/>
          </p:nvSpPr>
          <p:spPr>
            <a:xfrm>
              <a:off x="0" y="0"/>
              <a:ext cx="902716" cy="902716"/>
            </a:xfrm>
            <a:custGeom>
              <a:avLst/>
              <a:gdLst/>
              <a:ahLst/>
              <a:cxnLst/>
              <a:rect l="l" t="t" r="r" b="b"/>
              <a:pathLst>
                <a:path w="902716" h="902716">
                  <a:moveTo>
                    <a:pt x="0" y="0"/>
                  </a:moveTo>
                  <a:lnTo>
                    <a:pt x="902716" y="0"/>
                  </a:lnTo>
                  <a:lnTo>
                    <a:pt x="902716" y="902716"/>
                  </a:lnTo>
                  <a:lnTo>
                    <a:pt x="0" y="9027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r="2" b="2"/>
              </a:stretch>
            </a:blipFill>
          </p:spPr>
        </p:sp>
      </p:grpSp>
      <p:sp>
        <p:nvSpPr>
          <p:cNvPr id="12" name="TextBox 12"/>
          <p:cNvSpPr txBox="1"/>
          <p:nvPr/>
        </p:nvSpPr>
        <p:spPr>
          <a:xfrm>
            <a:off x="1019322" y="4641056"/>
            <a:ext cx="3147864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750" dirty="0">
                <a:solidFill>
                  <a:srgbClr val="FFE5E5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Language: </a:t>
            </a:r>
          </a:p>
          <a:p>
            <a:pPr algn="l">
              <a:lnSpc>
                <a:spcPts val="3500"/>
              </a:lnSpc>
            </a:pPr>
            <a:r>
              <a:rPr lang="en-US" sz="2750" dirty="0">
                <a:solidFill>
                  <a:srgbClr val="FFE5E5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C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19324" y="5579568"/>
            <a:ext cx="2952452" cy="1019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Robust and efficient programming language.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5376491" y="3806849"/>
            <a:ext cx="677019" cy="677019"/>
            <a:chOff x="0" y="0"/>
            <a:chExt cx="902692" cy="902692"/>
          </a:xfrm>
        </p:grpSpPr>
        <p:sp>
          <p:nvSpPr>
            <p:cNvPr id="15" name="Freeform 15" descr="preencoded.png"/>
            <p:cNvSpPr/>
            <p:nvPr/>
          </p:nvSpPr>
          <p:spPr>
            <a:xfrm>
              <a:off x="0" y="0"/>
              <a:ext cx="902716" cy="902716"/>
            </a:xfrm>
            <a:custGeom>
              <a:avLst/>
              <a:gdLst/>
              <a:ahLst/>
              <a:cxnLst/>
              <a:rect l="l" t="t" r="r" b="b"/>
              <a:pathLst>
                <a:path w="902716" h="902716">
                  <a:moveTo>
                    <a:pt x="0" y="0"/>
                  </a:moveTo>
                  <a:lnTo>
                    <a:pt x="902716" y="0"/>
                  </a:lnTo>
                  <a:lnTo>
                    <a:pt x="902716" y="902716"/>
                  </a:lnTo>
                  <a:lnTo>
                    <a:pt x="0" y="9027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r="2" b="2"/>
              </a:stretch>
            </a:blipFill>
          </p:spPr>
        </p:sp>
      </p:grpSp>
      <p:sp>
        <p:nvSpPr>
          <p:cNvPr id="16" name="TextBox 16"/>
          <p:cNvSpPr txBox="1"/>
          <p:nvPr/>
        </p:nvSpPr>
        <p:spPr>
          <a:xfrm>
            <a:off x="4969371" y="4681638"/>
            <a:ext cx="2952452" cy="8696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750" dirty="0">
                <a:solidFill>
                  <a:srgbClr val="FFE5E5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Compiler: GCC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986184" y="5531572"/>
            <a:ext cx="2952452" cy="1019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 dirty="0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Standard GNU Compiler Collection.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9154566" y="3809775"/>
            <a:ext cx="677019" cy="677019"/>
            <a:chOff x="0" y="0"/>
            <a:chExt cx="902692" cy="902692"/>
          </a:xfrm>
        </p:grpSpPr>
        <p:sp>
          <p:nvSpPr>
            <p:cNvPr id="19" name="Freeform 19" descr="preencoded.png"/>
            <p:cNvSpPr/>
            <p:nvPr/>
          </p:nvSpPr>
          <p:spPr>
            <a:xfrm>
              <a:off x="0" y="0"/>
              <a:ext cx="902716" cy="902716"/>
            </a:xfrm>
            <a:custGeom>
              <a:avLst/>
              <a:gdLst/>
              <a:ahLst/>
              <a:cxnLst/>
              <a:rect l="l" t="t" r="r" b="b"/>
              <a:pathLst>
                <a:path w="902716" h="902716">
                  <a:moveTo>
                    <a:pt x="0" y="0"/>
                  </a:moveTo>
                  <a:lnTo>
                    <a:pt x="902716" y="0"/>
                  </a:lnTo>
                  <a:lnTo>
                    <a:pt x="902716" y="902716"/>
                  </a:lnTo>
                  <a:lnTo>
                    <a:pt x="0" y="9027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r="2" b="2"/>
              </a:stretch>
            </a:blipFill>
          </p:spPr>
        </p:sp>
      </p:grpSp>
      <p:sp>
        <p:nvSpPr>
          <p:cNvPr id="20" name="TextBox 20"/>
          <p:cNvSpPr txBox="1"/>
          <p:nvPr/>
        </p:nvSpPr>
        <p:spPr>
          <a:xfrm>
            <a:off x="8355359" y="4714726"/>
            <a:ext cx="2952452" cy="5024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750">
                <a:solidFill>
                  <a:srgbClr val="FFE5E5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File Handling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8258435" y="5579568"/>
            <a:ext cx="2952452" cy="1019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Binary mode for efficient data storage.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1019322" y="7275017"/>
            <a:ext cx="677019" cy="677019"/>
            <a:chOff x="0" y="0"/>
            <a:chExt cx="902692" cy="902692"/>
          </a:xfrm>
        </p:grpSpPr>
        <p:sp>
          <p:nvSpPr>
            <p:cNvPr id="23" name="Freeform 23" descr="preencoded.png"/>
            <p:cNvSpPr/>
            <p:nvPr/>
          </p:nvSpPr>
          <p:spPr>
            <a:xfrm>
              <a:off x="0" y="0"/>
              <a:ext cx="902716" cy="902716"/>
            </a:xfrm>
            <a:custGeom>
              <a:avLst/>
              <a:gdLst/>
              <a:ahLst/>
              <a:cxnLst/>
              <a:rect l="l" t="t" r="r" b="b"/>
              <a:pathLst>
                <a:path w="902716" h="902716">
                  <a:moveTo>
                    <a:pt x="0" y="0"/>
                  </a:moveTo>
                  <a:lnTo>
                    <a:pt x="902716" y="0"/>
                  </a:lnTo>
                  <a:lnTo>
                    <a:pt x="902716" y="902716"/>
                  </a:lnTo>
                  <a:lnTo>
                    <a:pt x="0" y="9027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r="2" b="2"/>
              </a:stretch>
            </a:blipFill>
          </p:spPr>
        </p:sp>
      </p:grpSp>
      <p:sp>
        <p:nvSpPr>
          <p:cNvPr id="24" name="TextBox 24"/>
          <p:cNvSpPr txBox="1"/>
          <p:nvPr/>
        </p:nvSpPr>
        <p:spPr>
          <a:xfrm>
            <a:off x="1019322" y="8125868"/>
            <a:ext cx="2952452" cy="947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750">
                <a:solidFill>
                  <a:srgbClr val="FFE5E5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Platform: Windows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019322" y="9076285"/>
            <a:ext cx="2952452" cy="1019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Developed and tested on Windows OS.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A0A0A">
                <a:alpha val="81176"/>
              </a:srgbClr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7802315" y="215156"/>
            <a:ext cx="8334970" cy="14271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62"/>
              </a:lnSpc>
            </a:pPr>
            <a:r>
              <a:rPr lang="en-US" sz="4437">
                <a:solidFill>
                  <a:srgbClr val="FAEBEB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Program Code Structure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7802315" y="1775669"/>
            <a:ext cx="1079301" cy="3419029"/>
            <a:chOff x="0" y="0"/>
            <a:chExt cx="1439068" cy="4558705"/>
          </a:xfrm>
        </p:grpSpPr>
        <p:sp>
          <p:nvSpPr>
            <p:cNvPr id="8" name="Freeform 8" descr="preencoded.png"/>
            <p:cNvSpPr/>
            <p:nvPr/>
          </p:nvSpPr>
          <p:spPr>
            <a:xfrm>
              <a:off x="0" y="0"/>
              <a:ext cx="1439037" cy="4558665"/>
            </a:xfrm>
            <a:custGeom>
              <a:avLst/>
              <a:gdLst/>
              <a:ahLst/>
              <a:cxnLst/>
              <a:rect l="l" t="t" r="r" b="b"/>
              <a:pathLst>
                <a:path w="1439037" h="4558665">
                  <a:moveTo>
                    <a:pt x="0" y="0"/>
                  </a:moveTo>
                  <a:lnTo>
                    <a:pt x="1439037" y="0"/>
                  </a:lnTo>
                  <a:lnTo>
                    <a:pt x="1439037" y="4558665"/>
                  </a:lnTo>
                  <a:lnTo>
                    <a:pt x="0" y="45586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144" r="-2" b="-145"/>
              </a:stretch>
            </a:blipFill>
          </p:spPr>
        </p:sp>
      </p:grpSp>
      <p:sp>
        <p:nvSpPr>
          <p:cNvPr id="9" name="TextBox 9"/>
          <p:cNvSpPr txBox="1"/>
          <p:nvPr/>
        </p:nvSpPr>
        <p:spPr>
          <a:xfrm>
            <a:off x="9205318" y="1972419"/>
            <a:ext cx="2840236" cy="3740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50"/>
              </a:lnSpc>
            </a:pPr>
            <a:r>
              <a:rPr lang="en-US" sz="2187">
                <a:solidFill>
                  <a:srgbClr val="FFE5E5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Book Structure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205318" y="2361605"/>
            <a:ext cx="8138369" cy="4595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86"/>
              </a:lnSpc>
            </a:pPr>
            <a:r>
              <a:rPr lang="en-US" sz="1686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Defines book attributes.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205318" y="2836366"/>
            <a:ext cx="8138369" cy="4595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30785" lvl="2" indent="-110262" algn="l">
              <a:lnSpc>
                <a:spcPts val="2686"/>
              </a:lnSpc>
              <a:buFont typeface="Arial"/>
              <a:buChar char="⚬"/>
            </a:pPr>
            <a:r>
              <a:rPr lang="en-US" sz="1686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ID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205318" y="3257104"/>
            <a:ext cx="8138369" cy="4595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30785" lvl="2" indent="-110262" algn="l">
              <a:lnSpc>
                <a:spcPts val="2686"/>
              </a:lnSpc>
              <a:buFont typeface="Arial"/>
              <a:buChar char="⚬"/>
            </a:pPr>
            <a:r>
              <a:rPr lang="en-US" sz="1686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Title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205318" y="3677841"/>
            <a:ext cx="8138369" cy="4595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30785" lvl="2" indent="-110262" algn="l">
              <a:lnSpc>
                <a:spcPts val="2686"/>
              </a:lnSpc>
              <a:buFont typeface="Arial"/>
              <a:buChar char="⚬"/>
            </a:pPr>
            <a:r>
              <a:rPr lang="en-US" sz="1686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Author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205318" y="4098577"/>
            <a:ext cx="8138369" cy="4595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30785" lvl="2" indent="-110262" algn="l">
              <a:lnSpc>
                <a:spcPts val="2686"/>
              </a:lnSpc>
              <a:buFont typeface="Arial"/>
              <a:buChar char="⚬"/>
            </a:pPr>
            <a:r>
              <a:rPr lang="en-US" sz="1686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Quantity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205318" y="4519315"/>
            <a:ext cx="8138369" cy="7248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30785" lvl="2" indent="-110262" algn="l">
              <a:lnSpc>
                <a:spcPts val="2686"/>
              </a:lnSpc>
              <a:buFont typeface="Arial"/>
              <a:buChar char="⚬"/>
            </a:pPr>
            <a:r>
              <a:rPr lang="en-US" sz="1686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Price</a:t>
            </a:r>
          </a:p>
          <a:p>
            <a:pPr marL="330785" lvl="2" indent="-110262" algn="l">
              <a:lnSpc>
                <a:spcPts val="2686"/>
              </a:lnSpc>
              <a:buFont typeface="Arial"/>
              <a:buChar char="⚬"/>
            </a:pPr>
            <a:r>
              <a:rPr lang="en-US" sz="1686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Book Issue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7802315" y="5194696"/>
            <a:ext cx="1079301" cy="3419029"/>
            <a:chOff x="0" y="0"/>
            <a:chExt cx="1439068" cy="4558705"/>
          </a:xfrm>
        </p:grpSpPr>
        <p:sp>
          <p:nvSpPr>
            <p:cNvPr id="17" name="Freeform 17" descr="preencoded.png"/>
            <p:cNvSpPr/>
            <p:nvPr/>
          </p:nvSpPr>
          <p:spPr>
            <a:xfrm>
              <a:off x="0" y="0"/>
              <a:ext cx="1439037" cy="4558665"/>
            </a:xfrm>
            <a:custGeom>
              <a:avLst/>
              <a:gdLst/>
              <a:ahLst/>
              <a:cxnLst/>
              <a:rect l="l" t="t" r="r" b="b"/>
              <a:pathLst>
                <a:path w="1439037" h="4558665">
                  <a:moveTo>
                    <a:pt x="0" y="0"/>
                  </a:moveTo>
                  <a:lnTo>
                    <a:pt x="1439037" y="0"/>
                  </a:lnTo>
                  <a:lnTo>
                    <a:pt x="1439037" y="4558665"/>
                  </a:lnTo>
                  <a:lnTo>
                    <a:pt x="0" y="45586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144" r="-2" b="-145"/>
              </a:stretch>
            </a:blipFill>
          </p:spPr>
        </p:sp>
      </p:grpSp>
      <p:sp>
        <p:nvSpPr>
          <p:cNvPr id="18" name="TextBox 18"/>
          <p:cNvSpPr txBox="1"/>
          <p:nvPr/>
        </p:nvSpPr>
        <p:spPr>
          <a:xfrm>
            <a:off x="9205318" y="5391447"/>
            <a:ext cx="3136255" cy="3740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50"/>
              </a:lnSpc>
            </a:pPr>
            <a:r>
              <a:rPr lang="en-US" sz="2187">
                <a:solidFill>
                  <a:srgbClr val="FFE5E5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Modular Functions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205318" y="5780634"/>
            <a:ext cx="8138369" cy="4595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86"/>
              </a:lnSpc>
            </a:pPr>
            <a:r>
              <a:rPr lang="en-US" sz="1686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Each feature is a distinct function.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9205318" y="6255395"/>
            <a:ext cx="8138369" cy="4595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30785" lvl="2" indent="-110262" algn="l">
              <a:lnSpc>
                <a:spcPts val="2686"/>
              </a:lnSpc>
              <a:buFont typeface="Arial"/>
              <a:buChar char="⚬"/>
            </a:pPr>
            <a:r>
              <a:rPr lang="en-US" sz="1686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Add Book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9205318" y="6676132"/>
            <a:ext cx="8138369" cy="4595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30785" lvl="2" indent="-110262" algn="l">
              <a:lnSpc>
                <a:spcPts val="2686"/>
              </a:lnSpc>
              <a:buFont typeface="Arial"/>
              <a:buChar char="⚬"/>
            </a:pPr>
            <a:r>
              <a:rPr lang="en-US" sz="1686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Display Books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9205318" y="7096869"/>
            <a:ext cx="8138369" cy="4595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30785" lvl="2" indent="-110262" algn="l">
              <a:lnSpc>
                <a:spcPts val="2686"/>
              </a:lnSpc>
              <a:buFont typeface="Arial"/>
              <a:buChar char="⚬"/>
            </a:pPr>
            <a:r>
              <a:rPr lang="en-US" sz="1686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Search Book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9205318" y="7517606"/>
            <a:ext cx="8138369" cy="3786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30785" lvl="2" indent="-110262" algn="l">
              <a:lnSpc>
                <a:spcPts val="2686"/>
              </a:lnSpc>
              <a:buFont typeface="Arial"/>
              <a:buChar char="⚬"/>
            </a:pPr>
            <a:r>
              <a:rPr lang="en-US" sz="1686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Update Book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9205318" y="7938344"/>
            <a:ext cx="8138369" cy="7248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30785" lvl="2" indent="-110262" algn="l">
              <a:lnSpc>
                <a:spcPts val="2686"/>
              </a:lnSpc>
              <a:buFont typeface="Arial"/>
              <a:buChar char="⚬"/>
            </a:pPr>
            <a:r>
              <a:rPr lang="en-US" sz="1686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Issued Books</a:t>
            </a:r>
          </a:p>
          <a:p>
            <a:pPr marL="330785" lvl="2" indent="-110262" algn="l">
              <a:lnSpc>
                <a:spcPts val="2686"/>
              </a:lnSpc>
              <a:buFont typeface="Arial"/>
              <a:buChar char="⚬"/>
            </a:pPr>
            <a:r>
              <a:rPr lang="en-US" sz="1686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Delete Book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7802315" y="8742164"/>
            <a:ext cx="9541371" cy="8048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86"/>
              </a:lnSpc>
            </a:pPr>
            <a:r>
              <a:rPr lang="en-US" sz="1686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The modular design enhances readability and maintainability. This structure facilitates easy expansion and debugging for future enhancements.</a:t>
            </a:r>
          </a:p>
        </p:txBody>
      </p:sp>
      <p:grpSp>
        <p:nvGrpSpPr>
          <p:cNvPr id="26" name="Group 26"/>
          <p:cNvGrpSpPr>
            <a:grpSpLocks noChangeAspect="1"/>
          </p:cNvGrpSpPr>
          <p:nvPr/>
        </p:nvGrpSpPr>
        <p:grpSpPr>
          <a:xfrm>
            <a:off x="0" y="0"/>
            <a:ext cx="6858000" cy="10287000"/>
            <a:chOff x="0" y="0"/>
            <a:chExt cx="9144000" cy="137160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9144000" cy="13716000"/>
            </a:xfrm>
            <a:custGeom>
              <a:avLst/>
              <a:gdLst/>
              <a:ahLst/>
              <a:cxnLst/>
              <a:rect l="l" t="t" r="r" b="b"/>
              <a:pathLst>
                <a:path w="9144000" h="13716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A0A0A">
                <a:alpha val="90196"/>
              </a:srgbClr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947887" y="2516237"/>
            <a:ext cx="9815959" cy="7222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125"/>
              </a:lnSpc>
            </a:pPr>
            <a:r>
              <a:rPr lang="en-US" sz="5559">
                <a:solidFill>
                  <a:srgbClr val="FAEBEB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Sample Output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47886" y="3674269"/>
            <a:ext cx="16392228" cy="796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2129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The following table provides a snapshot of how book data is displayed within the Library Management System. This output format ensures clarity and readability, allowing users to quickly grasp key information about each book.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944076" y="4733241"/>
            <a:ext cx="16399848" cy="2073801"/>
            <a:chOff x="0" y="0"/>
            <a:chExt cx="21866464" cy="276506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866352" cy="2765044"/>
            </a:xfrm>
            <a:custGeom>
              <a:avLst/>
              <a:gdLst/>
              <a:ahLst/>
              <a:cxnLst/>
              <a:rect l="l" t="t" r="r" b="b"/>
              <a:pathLst>
                <a:path w="21866352" h="2765044">
                  <a:moveTo>
                    <a:pt x="0" y="137795"/>
                  </a:moveTo>
                  <a:cubicBezTo>
                    <a:pt x="0" y="61722"/>
                    <a:pt x="61849" y="0"/>
                    <a:pt x="138176" y="0"/>
                  </a:cubicBezTo>
                  <a:lnTo>
                    <a:pt x="21728176" y="0"/>
                  </a:lnTo>
                  <a:lnTo>
                    <a:pt x="21728176" y="5080"/>
                  </a:lnTo>
                  <a:lnTo>
                    <a:pt x="21728176" y="0"/>
                  </a:lnTo>
                  <a:cubicBezTo>
                    <a:pt x="21804503" y="0"/>
                    <a:pt x="21866352" y="61722"/>
                    <a:pt x="21866352" y="137795"/>
                  </a:cubicBezTo>
                  <a:lnTo>
                    <a:pt x="21861272" y="137795"/>
                  </a:lnTo>
                  <a:lnTo>
                    <a:pt x="21866352" y="137795"/>
                  </a:lnTo>
                  <a:lnTo>
                    <a:pt x="21866352" y="2627249"/>
                  </a:lnTo>
                  <a:lnTo>
                    <a:pt x="21861272" y="2627249"/>
                  </a:lnTo>
                  <a:lnTo>
                    <a:pt x="21866352" y="2627249"/>
                  </a:lnTo>
                  <a:cubicBezTo>
                    <a:pt x="21866352" y="2703322"/>
                    <a:pt x="21804503" y="2765044"/>
                    <a:pt x="21728176" y="2765044"/>
                  </a:cubicBezTo>
                  <a:lnTo>
                    <a:pt x="21728176" y="2759964"/>
                  </a:lnTo>
                  <a:lnTo>
                    <a:pt x="21728176" y="2765044"/>
                  </a:lnTo>
                  <a:lnTo>
                    <a:pt x="138176" y="2765044"/>
                  </a:lnTo>
                  <a:lnTo>
                    <a:pt x="138176" y="2759964"/>
                  </a:lnTo>
                  <a:lnTo>
                    <a:pt x="138176" y="2765044"/>
                  </a:lnTo>
                  <a:cubicBezTo>
                    <a:pt x="61849" y="2765044"/>
                    <a:pt x="0" y="2703449"/>
                    <a:pt x="0" y="2627249"/>
                  </a:cubicBezTo>
                  <a:lnTo>
                    <a:pt x="0" y="137795"/>
                  </a:lnTo>
                  <a:lnTo>
                    <a:pt x="5080" y="137795"/>
                  </a:lnTo>
                  <a:lnTo>
                    <a:pt x="0" y="137795"/>
                  </a:lnTo>
                  <a:moveTo>
                    <a:pt x="10160" y="137795"/>
                  </a:moveTo>
                  <a:lnTo>
                    <a:pt x="10160" y="2627249"/>
                  </a:lnTo>
                  <a:lnTo>
                    <a:pt x="5080" y="2627249"/>
                  </a:lnTo>
                  <a:lnTo>
                    <a:pt x="10160" y="2627249"/>
                  </a:lnTo>
                  <a:cubicBezTo>
                    <a:pt x="10160" y="2697734"/>
                    <a:pt x="67437" y="2754884"/>
                    <a:pt x="138176" y="2754884"/>
                  </a:cubicBezTo>
                  <a:lnTo>
                    <a:pt x="21728176" y="2754884"/>
                  </a:lnTo>
                  <a:cubicBezTo>
                    <a:pt x="21798914" y="2754884"/>
                    <a:pt x="21856192" y="2697734"/>
                    <a:pt x="21856192" y="2627249"/>
                  </a:cubicBezTo>
                  <a:lnTo>
                    <a:pt x="21856192" y="137795"/>
                  </a:lnTo>
                  <a:cubicBezTo>
                    <a:pt x="21856192" y="67310"/>
                    <a:pt x="21798914" y="10160"/>
                    <a:pt x="21728176" y="10160"/>
                  </a:cubicBezTo>
                  <a:lnTo>
                    <a:pt x="138176" y="10160"/>
                  </a:lnTo>
                  <a:lnTo>
                    <a:pt x="138176" y="5080"/>
                  </a:lnTo>
                  <a:lnTo>
                    <a:pt x="138176" y="10160"/>
                  </a:lnTo>
                  <a:cubicBezTo>
                    <a:pt x="67437" y="10160"/>
                    <a:pt x="10160" y="67310"/>
                    <a:pt x="10160" y="137795"/>
                  </a:cubicBezTo>
                  <a:close/>
                </a:path>
              </a:pathLst>
            </a:custGeom>
            <a:solidFill>
              <a:srgbClr val="FFFFFF">
                <a:alpha val="5490"/>
              </a:srgbClr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957411" y="4746575"/>
            <a:ext cx="16373178" cy="682378"/>
            <a:chOff x="0" y="0"/>
            <a:chExt cx="21830904" cy="909837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1830919" cy="909828"/>
            </a:xfrm>
            <a:custGeom>
              <a:avLst/>
              <a:gdLst/>
              <a:ahLst/>
              <a:cxnLst/>
              <a:rect l="l" t="t" r="r" b="b"/>
              <a:pathLst>
                <a:path w="21830919" h="909828">
                  <a:moveTo>
                    <a:pt x="0" y="0"/>
                  </a:moveTo>
                  <a:lnTo>
                    <a:pt x="21830919" y="0"/>
                  </a:lnTo>
                  <a:lnTo>
                    <a:pt x="21830919" y="909828"/>
                  </a:lnTo>
                  <a:lnTo>
                    <a:pt x="0" y="909828"/>
                  </a:lnTo>
                  <a:close/>
                </a:path>
              </a:pathLst>
            </a:custGeom>
            <a:solidFill>
              <a:srgbClr val="FFFFFF">
                <a:alpha val="0"/>
              </a:srgbClr>
            </a:solidFill>
          </p:spPr>
        </p:sp>
      </p:grpSp>
      <p:sp>
        <p:nvSpPr>
          <p:cNvPr id="12" name="TextBox 12"/>
          <p:cNvSpPr txBox="1"/>
          <p:nvPr/>
        </p:nvSpPr>
        <p:spPr>
          <a:xfrm>
            <a:off x="1194644" y="4822031"/>
            <a:ext cx="1158628" cy="455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1813" b="1">
                <a:solidFill>
                  <a:srgbClr val="FFE5E5"/>
                </a:solidFill>
                <a:latin typeface="DM Sans Bold"/>
                <a:ea typeface="DM Sans Bold"/>
                <a:cs typeface="DM Sans Bold"/>
                <a:sym typeface="DM Sans Bold"/>
              </a:rPr>
              <a:t>ID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836664" y="4822031"/>
            <a:ext cx="4428530" cy="455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1813" b="1">
                <a:solidFill>
                  <a:srgbClr val="FFE5E5"/>
                </a:solidFill>
                <a:latin typeface="DM Sans Bold"/>
                <a:ea typeface="DM Sans Bold"/>
                <a:cs typeface="DM Sans Bold"/>
                <a:sym typeface="DM Sans Bold"/>
              </a:rPr>
              <a:t>Title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748588" y="4822031"/>
            <a:ext cx="3609826" cy="455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1813" b="1">
                <a:solidFill>
                  <a:srgbClr val="FFE5E5"/>
                </a:solidFill>
                <a:latin typeface="DM Sans Bold"/>
                <a:ea typeface="DM Sans Bold"/>
                <a:cs typeface="DM Sans Bold"/>
                <a:sym typeface="DM Sans Bold"/>
              </a:rPr>
              <a:t>Author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841808" y="4822031"/>
            <a:ext cx="1153865" cy="455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1813" b="1">
                <a:solidFill>
                  <a:srgbClr val="FFE5E5"/>
                </a:solidFill>
                <a:latin typeface="DM Sans Bold"/>
                <a:ea typeface="DM Sans Bold"/>
                <a:cs typeface="DM Sans Bold"/>
                <a:sym typeface="DM Sans Bold"/>
              </a:rPr>
              <a:t>Qty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3479065" y="4822031"/>
            <a:ext cx="1153865" cy="455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1813" b="1">
                <a:solidFill>
                  <a:srgbClr val="FFE5E5"/>
                </a:solidFill>
                <a:latin typeface="DM Sans Bold"/>
                <a:ea typeface="DM Sans Bold"/>
                <a:cs typeface="DM Sans Bold"/>
                <a:sym typeface="DM Sans Bold"/>
              </a:rPr>
              <a:t>Price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5116324" y="4822031"/>
            <a:ext cx="1977330" cy="455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1813" b="1">
                <a:solidFill>
                  <a:srgbClr val="FFE5E5"/>
                </a:solidFill>
                <a:latin typeface="DM Sans Bold"/>
                <a:ea typeface="DM Sans Bold"/>
                <a:cs typeface="DM Sans Bold"/>
                <a:sym typeface="DM Sans Bold"/>
              </a:rPr>
              <a:t>Book Issued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957411" y="5428952"/>
            <a:ext cx="16373178" cy="682378"/>
            <a:chOff x="0" y="0"/>
            <a:chExt cx="21830904" cy="909837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21830919" cy="909828"/>
            </a:xfrm>
            <a:custGeom>
              <a:avLst/>
              <a:gdLst/>
              <a:ahLst/>
              <a:cxnLst/>
              <a:rect l="l" t="t" r="r" b="b"/>
              <a:pathLst>
                <a:path w="21830919" h="909828">
                  <a:moveTo>
                    <a:pt x="0" y="0"/>
                  </a:moveTo>
                  <a:lnTo>
                    <a:pt x="21830919" y="0"/>
                  </a:lnTo>
                  <a:lnTo>
                    <a:pt x="21830919" y="909828"/>
                  </a:lnTo>
                  <a:lnTo>
                    <a:pt x="0" y="90982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id="20" name="TextBox 20"/>
          <p:cNvSpPr txBox="1"/>
          <p:nvPr/>
        </p:nvSpPr>
        <p:spPr>
          <a:xfrm>
            <a:off x="1194644" y="5504409"/>
            <a:ext cx="1158628" cy="455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1813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101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2836664" y="5504409"/>
            <a:ext cx="4428530" cy="455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1813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Programming in ANSI C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7748588" y="5504409"/>
            <a:ext cx="3609826" cy="455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1813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E Balaguruswami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1841808" y="5504409"/>
            <a:ext cx="1153865" cy="455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1813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5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3479065" y="5504409"/>
            <a:ext cx="1153865" cy="455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1813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550.00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5116324" y="5504409"/>
            <a:ext cx="1977330" cy="455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1813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2</a:t>
            </a:r>
          </a:p>
        </p:txBody>
      </p:sp>
      <p:grpSp>
        <p:nvGrpSpPr>
          <p:cNvPr id="26" name="Group 26"/>
          <p:cNvGrpSpPr/>
          <p:nvPr/>
        </p:nvGrpSpPr>
        <p:grpSpPr>
          <a:xfrm>
            <a:off x="957411" y="6111329"/>
            <a:ext cx="16373178" cy="682378"/>
            <a:chOff x="0" y="0"/>
            <a:chExt cx="21830904" cy="909837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21830919" cy="909828"/>
            </a:xfrm>
            <a:custGeom>
              <a:avLst/>
              <a:gdLst/>
              <a:ahLst/>
              <a:cxnLst/>
              <a:rect l="l" t="t" r="r" b="b"/>
              <a:pathLst>
                <a:path w="21830919" h="909828">
                  <a:moveTo>
                    <a:pt x="0" y="0"/>
                  </a:moveTo>
                  <a:lnTo>
                    <a:pt x="21830919" y="0"/>
                  </a:lnTo>
                  <a:lnTo>
                    <a:pt x="21830919" y="909828"/>
                  </a:lnTo>
                  <a:lnTo>
                    <a:pt x="0" y="909828"/>
                  </a:lnTo>
                  <a:close/>
                </a:path>
              </a:pathLst>
            </a:custGeom>
            <a:solidFill>
              <a:srgbClr val="FFFFFF">
                <a:alpha val="0"/>
              </a:srgbClr>
            </a:solidFill>
          </p:spPr>
        </p:sp>
      </p:grpSp>
      <p:sp>
        <p:nvSpPr>
          <p:cNvPr id="28" name="TextBox 28"/>
          <p:cNvSpPr txBox="1"/>
          <p:nvPr/>
        </p:nvSpPr>
        <p:spPr>
          <a:xfrm>
            <a:off x="1194644" y="6186785"/>
            <a:ext cx="1158628" cy="455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1813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102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2836664" y="6186785"/>
            <a:ext cx="4428530" cy="455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1813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OOPS With C++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7748588" y="6186785"/>
            <a:ext cx="3609826" cy="455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1813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Reema Thareja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1841808" y="6186785"/>
            <a:ext cx="1153865" cy="455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1813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3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3479065" y="6186785"/>
            <a:ext cx="1153865" cy="455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1813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450.00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5116324" y="6186785"/>
            <a:ext cx="1977330" cy="455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1813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1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947886" y="7031683"/>
            <a:ext cx="16392228" cy="796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2129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This structured presentation of data facilitates easy monitoring of book availability and detailed record-keeping within the library, crucial for efficient management.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A0A0A">
                <a:alpha val="81176"/>
              </a:srgbClr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895761" y="193075"/>
            <a:ext cx="8909596" cy="9480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562" dirty="0">
                <a:solidFill>
                  <a:srgbClr val="FAEBEB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Conclusion and Team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447800" y="2035451"/>
            <a:ext cx="13030200" cy="13163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3200" b="1" dirty="0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This project is an excellent example of file-based data handling in C. It teaches key programming skills and demonstrates real-time application design.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447800" y="3683716"/>
            <a:ext cx="9534228" cy="18380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5"/>
              </a:lnSpc>
            </a:pPr>
            <a:r>
              <a:rPr lang="en-US" sz="3200" b="1" dirty="0">
                <a:solidFill>
                  <a:srgbClr val="FFE5E5"/>
                </a:solidFill>
                <a:latin typeface="DM Sans Bold"/>
                <a:ea typeface="DM Sans Bold"/>
                <a:cs typeface="DM Sans Bold"/>
                <a:sym typeface="DM Sans Bold"/>
              </a:rPr>
              <a:t>This C Project is submitted by BCA students under the guidance of </a:t>
            </a:r>
          </a:p>
          <a:p>
            <a:pPr algn="l">
              <a:lnSpc>
                <a:spcPts val="3373"/>
              </a:lnSpc>
            </a:pPr>
            <a:r>
              <a:rPr lang="en-US" sz="4498" dirty="0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             </a:t>
            </a:r>
          </a:p>
          <a:p>
            <a:pPr algn="l">
              <a:lnSpc>
                <a:spcPts val="3373"/>
              </a:lnSpc>
            </a:pPr>
            <a:r>
              <a:rPr lang="en-US" sz="4498" b="1" dirty="0">
                <a:solidFill>
                  <a:srgbClr val="E6B9B8"/>
                </a:solidFill>
                <a:latin typeface="DM Sans Bold"/>
                <a:ea typeface="DM Sans Bold"/>
                <a:cs typeface="DM Sans Bold"/>
                <a:sym typeface="DM Sans Bold"/>
              </a:rPr>
              <a:t>                                       Gautam Sir</a:t>
            </a:r>
          </a:p>
        </p:txBody>
      </p:sp>
      <p:sp>
        <p:nvSpPr>
          <p:cNvPr id="9" name="Freeform 9"/>
          <p:cNvSpPr/>
          <p:nvPr/>
        </p:nvSpPr>
        <p:spPr>
          <a:xfrm>
            <a:off x="895761" y="6507745"/>
            <a:ext cx="4668202" cy="2056352"/>
          </a:xfrm>
          <a:custGeom>
            <a:avLst/>
            <a:gdLst/>
            <a:ahLst/>
            <a:cxnLst/>
            <a:rect l="l" t="t" r="r" b="b"/>
            <a:pathLst>
              <a:path w="4668202" h="2056352">
                <a:moveTo>
                  <a:pt x="0" y="0"/>
                </a:moveTo>
                <a:lnTo>
                  <a:pt x="4668202" y="0"/>
                </a:lnTo>
                <a:lnTo>
                  <a:pt x="4668202" y="2056352"/>
                </a:lnTo>
                <a:lnTo>
                  <a:pt x="0" y="20563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279217" y="6629290"/>
            <a:ext cx="4071342" cy="849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750" dirty="0">
                <a:solidFill>
                  <a:srgbClr val="FFE5E5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Avish Kumar Saluja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143572" y="7579661"/>
            <a:ext cx="4071342" cy="4811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 dirty="0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   Roll No. 09</a:t>
            </a:r>
          </a:p>
        </p:txBody>
      </p:sp>
      <p:sp>
        <p:nvSpPr>
          <p:cNvPr id="12" name="Freeform 12"/>
          <p:cNvSpPr/>
          <p:nvPr/>
        </p:nvSpPr>
        <p:spPr>
          <a:xfrm>
            <a:off x="12130928" y="6445182"/>
            <a:ext cx="4641342" cy="2056352"/>
          </a:xfrm>
          <a:custGeom>
            <a:avLst/>
            <a:gdLst/>
            <a:ahLst/>
            <a:cxnLst/>
            <a:rect l="l" t="t" r="r" b="b"/>
            <a:pathLst>
              <a:path w="4641342" h="2056352">
                <a:moveTo>
                  <a:pt x="0" y="0"/>
                </a:moveTo>
                <a:lnTo>
                  <a:pt x="4641342" y="0"/>
                </a:lnTo>
                <a:lnTo>
                  <a:pt x="4641342" y="2056352"/>
                </a:lnTo>
                <a:lnTo>
                  <a:pt x="0" y="205635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13" name="TextBox 13"/>
          <p:cNvSpPr txBox="1"/>
          <p:nvPr/>
        </p:nvSpPr>
        <p:spPr>
          <a:xfrm>
            <a:off x="12623372" y="6612038"/>
            <a:ext cx="3812381" cy="4493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750" dirty="0">
                <a:solidFill>
                  <a:srgbClr val="FFE5E5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Suryanshu Suman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677091" y="7570089"/>
            <a:ext cx="4071342" cy="4811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 dirty="0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               Roll No. 17</a:t>
            </a:r>
          </a:p>
        </p:txBody>
      </p:sp>
      <p:sp>
        <p:nvSpPr>
          <p:cNvPr id="15" name="Freeform 15"/>
          <p:cNvSpPr/>
          <p:nvPr/>
        </p:nvSpPr>
        <p:spPr>
          <a:xfrm>
            <a:off x="6362631" y="6491317"/>
            <a:ext cx="4668203" cy="2061876"/>
          </a:xfrm>
          <a:custGeom>
            <a:avLst/>
            <a:gdLst/>
            <a:ahLst/>
            <a:cxnLst/>
            <a:rect l="l" t="t" r="r" b="b"/>
            <a:pathLst>
              <a:path w="4668203" h="2061876">
                <a:moveTo>
                  <a:pt x="0" y="0"/>
                </a:moveTo>
                <a:lnTo>
                  <a:pt x="4668202" y="0"/>
                </a:lnTo>
                <a:lnTo>
                  <a:pt x="4668202" y="2061876"/>
                </a:lnTo>
                <a:lnTo>
                  <a:pt x="0" y="206187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6915036" y="6629290"/>
            <a:ext cx="3563391" cy="4493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750" dirty="0">
                <a:solidFill>
                  <a:srgbClr val="FFE5E5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Ritesh Kumar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462725" y="7575380"/>
            <a:ext cx="3675995" cy="4811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 dirty="0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      Roll No. 46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497</Words>
  <Application>Microsoft Office PowerPoint</Application>
  <PresentationFormat>Custom</PresentationFormat>
  <Paragraphs>132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Arial</vt:lpstr>
      <vt:lpstr>DM Sans</vt:lpstr>
      <vt:lpstr>DM Sans Bold</vt:lpstr>
      <vt:lpstr>Calibri</vt:lpstr>
      <vt:lpstr>Dela Gothic One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Library Management System.pptx</dc:title>
  <cp:lastModifiedBy>Avish Saluja</cp:lastModifiedBy>
  <cp:revision>2</cp:revision>
  <dcterms:created xsi:type="dcterms:W3CDTF">2006-08-16T00:00:00Z</dcterms:created>
  <dcterms:modified xsi:type="dcterms:W3CDTF">2025-07-16T17:12:03Z</dcterms:modified>
  <dc:identifier>DAGr7-0dUl4</dc:identifier>
</cp:coreProperties>
</file>